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999999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huggingface.co/docs/transformers" TargetMode="External"/><Relationship Id="rId4" Type="http://schemas.openxmlformats.org/officeDocument/2006/relationships/hyperlink" Target="https://huggingface.co/ytu-ce-cosmos/turkish-gpt2-large" TargetMode="External"/><Relationship Id="rId5" Type="http://schemas.openxmlformats.org/officeDocument/2006/relationships/hyperlink" Target="https://colab.research.google.com" TargetMode="External"/><Relationship Id="rId6" Type="http://schemas.openxmlformats.org/officeDocument/2006/relationships/hyperlink" Target="https://www.kaggle.com" TargetMode="External"/><Relationship Id="rId7" Type="http://schemas.openxmlformats.org/officeDocument/2006/relationships/hyperlink" Target="https://github.com/tiangolo/fastapi" TargetMode="External"/><Relationship Id="rId8" Type="http://schemas.openxmlformats.org/officeDocument/2006/relationships/hyperlink" Target="https://github.com/huggingface/peft" TargetMode="External"/><Relationship Id="rId9" Type="http://schemas.openxmlformats.org/officeDocument/2006/relationships/hyperlink" Target="https://pytorch.org/docs/stable/index.html" TargetMode="External"/><Relationship Id="rId10" Type="http://schemas.openxmlformats.org/officeDocument/2006/relationships/hyperlink" Target="https://developer.mozilla.org/" TargetMode="External"/><Relationship Id="rId1" Type="http://schemas.openxmlformats.org/officeDocument/2006/relationships/image" Target="../media/image-24-1.png"/><Relationship Id="rId2" Type="http://schemas.openxmlformats.org/officeDocument/2006/relationships/image" Target="../media/image-24-2.png"/><Relationship Id="rId11" Type="http://schemas.openxmlformats.org/officeDocument/2006/relationships/slideLayout" Target="../slideLayouts/slideLayout1.xml"/><Relationship Id="rId1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09600" y="890588"/>
            <a:ext cx="5715000" cy="733425"/>
          </a:xfrm>
          <a:prstGeom prst="rect">
            <a:avLst/>
          </a:prstGeom>
          <a:noFill/>
          <a:ln/>
        </p:spPr>
      </p:sp>
      <p:pic>
        <p:nvPicPr>
          <p:cNvPr id="3" name="Image 0" descr="preencoded.png">    </p:cNvPr>
          <p:cNvPicPr>
            <a:picLocks noChangeAspect="1"/>
          </p:cNvPicPr>
          <p:nvPr/>
        </p:nvPicPr>
        <p:blipFill>
          <a:blip r:embed="rId1"/>
          <a:stretch>
            <a:fillRect/>
          </a:stretch>
        </p:blipFill>
        <p:spPr>
          <a:xfrm>
            <a:off x="2166938" y="3267075"/>
            <a:ext cx="4805363" cy="1104900"/>
          </a:xfrm>
          <a:prstGeom prst="rect">
            <a:avLst/>
          </a:prstGeom>
        </p:spPr>
      </p:pic>
      <p:pic>
        <p:nvPicPr>
          <p:cNvPr id="4" name="Image 1" descr="preencoded.png">    </p:cNvPr>
          <p:cNvPicPr>
            <a:picLocks noChangeAspect="1"/>
          </p:cNvPicPr>
          <p:nvPr/>
        </p:nvPicPr>
        <p:blipFill>
          <a:blip r:embed="rId2"/>
          <a:stretch>
            <a:fillRect/>
          </a:stretch>
        </p:blipFill>
        <p:spPr>
          <a:xfrm>
            <a:off x="3348038" y="2571750"/>
            <a:ext cx="2447925" cy="695325"/>
          </a:xfrm>
          <a:prstGeom prst="rect">
            <a:avLst/>
          </a:prstGeom>
        </p:spPr>
      </p:pic>
      <p:sp>
        <p:nvSpPr>
          <p:cNvPr id="5" name="Text 1"/>
          <p:cNvSpPr/>
          <p:nvPr/>
        </p:nvSpPr>
        <p:spPr>
          <a:xfrm>
            <a:off x="3795713" y="4395788"/>
            <a:ext cx="2009775" cy="238125"/>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Advisor: Ensar Gül</a:t>
            </a:r>
            <a:endParaRPr lang="en-US" sz="1350" dirty="0"/>
          </a:p>
        </p:txBody>
      </p:sp>
      <p:sp>
        <p:nvSpPr>
          <p:cNvPr id="6" name="Text 2"/>
          <p:cNvSpPr/>
          <p:nvPr/>
        </p:nvSpPr>
        <p:spPr>
          <a:xfrm>
            <a:off x="609600" y="890588"/>
            <a:ext cx="6172200" cy="342900"/>
          </a:xfrm>
          <a:prstGeom prst="rect">
            <a:avLst/>
          </a:prstGeom>
          <a:noFill/>
          <a:ln/>
        </p:spPr>
        <p:txBody>
          <a:bodyPr wrap="square" rtlCol="0" anchor="ctr"/>
          <a:lstStyle/>
          <a:p>
            <a:pPr algn="l" indent="0" marL="0">
              <a:lnSpc>
                <a:spcPts val="2700"/>
              </a:lnSpc>
              <a:buNone/>
            </a:pPr>
            <a:r>
              <a:rPr lang="en-US" sz="2250" b="1" spc="-50" kern="0" dirty="0">
                <a:solidFill>
                  <a:srgbClr val="000000">
                    <a:alpha val="99000"/>
                  </a:srgbClr>
                </a:solidFill>
                <a:latin typeface="Inter" pitchFamily="34" charset="0"/>
                <a:ea typeface="Inter" pitchFamily="34" charset="-122"/>
                <a:cs typeface="Inter" pitchFamily="34" charset="-120"/>
              </a:rPr>
              <a:t>FıkraBot:</a:t>
            </a:r>
            <a:endParaRPr lang="en-US" sz="2250" dirty="0"/>
          </a:p>
        </p:txBody>
      </p:sp>
      <p:sp>
        <p:nvSpPr>
          <p:cNvPr id="7" name="Text 3"/>
          <p:cNvSpPr/>
          <p:nvPr/>
        </p:nvSpPr>
        <p:spPr>
          <a:xfrm>
            <a:off x="609600" y="1347788"/>
            <a:ext cx="6172200"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A Turkish Joke Generation System with LLM</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243763" y="3543300"/>
            <a:ext cx="652463" cy="742950"/>
          </a:xfrm>
          <a:prstGeom prst="rect">
            <a:avLst/>
          </a:prstGeom>
        </p:spPr>
      </p:pic>
      <p:pic>
        <p:nvPicPr>
          <p:cNvPr id="3" name="Image 1" descr="preencoded.png">    </p:cNvPr>
          <p:cNvPicPr>
            <a:picLocks noChangeAspect="1"/>
          </p:cNvPicPr>
          <p:nvPr/>
        </p:nvPicPr>
        <p:blipFill>
          <a:blip r:embed="rId2"/>
          <a:stretch>
            <a:fillRect/>
          </a:stretch>
        </p:blipFill>
        <p:spPr>
          <a:xfrm>
            <a:off x="4800600" y="3567113"/>
            <a:ext cx="552450" cy="700088"/>
          </a:xfrm>
          <a:prstGeom prst="rect">
            <a:avLst/>
          </a:prstGeom>
        </p:spPr>
      </p:pic>
      <p:pic>
        <p:nvPicPr>
          <p:cNvPr id="4" name="Image 2" descr="preencoded.png">    </p:cNvPr>
          <p:cNvPicPr>
            <a:picLocks noChangeAspect="1"/>
          </p:cNvPicPr>
          <p:nvPr/>
        </p:nvPicPr>
        <p:blipFill>
          <a:blip r:embed="rId3"/>
          <a:stretch>
            <a:fillRect/>
          </a:stretch>
        </p:blipFill>
        <p:spPr>
          <a:xfrm>
            <a:off x="5972175" y="3595688"/>
            <a:ext cx="652463" cy="642938"/>
          </a:xfrm>
          <a:prstGeom prst="rect">
            <a:avLst/>
          </a:prstGeom>
        </p:spPr>
      </p:pic>
      <p:pic>
        <p:nvPicPr>
          <p:cNvPr id="5" name="Image 3" descr="preencoded.png">    </p:cNvPr>
          <p:cNvPicPr>
            <a:picLocks noChangeAspect="1"/>
          </p:cNvPicPr>
          <p:nvPr/>
        </p:nvPicPr>
        <p:blipFill>
          <a:blip r:embed="rId4"/>
          <a:stretch>
            <a:fillRect/>
          </a:stretch>
        </p:blipFill>
        <p:spPr>
          <a:xfrm>
            <a:off x="3467100" y="3529013"/>
            <a:ext cx="714375" cy="723900"/>
          </a:xfrm>
          <a:prstGeom prst="rect">
            <a:avLst/>
          </a:prstGeom>
        </p:spPr>
      </p:pic>
      <p:pic>
        <p:nvPicPr>
          <p:cNvPr id="6" name="Image 4" descr="preencoded.png">    </p:cNvPr>
          <p:cNvPicPr>
            <a:picLocks noChangeAspect="1"/>
          </p:cNvPicPr>
          <p:nvPr/>
        </p:nvPicPr>
        <p:blipFill>
          <a:blip r:embed="rId5"/>
          <a:stretch>
            <a:fillRect/>
          </a:stretch>
        </p:blipFill>
        <p:spPr>
          <a:xfrm>
            <a:off x="2252663" y="3462338"/>
            <a:ext cx="595313" cy="804863"/>
          </a:xfrm>
          <a:prstGeom prst="rect">
            <a:avLst/>
          </a:prstGeom>
        </p:spPr>
      </p:pic>
      <p:pic>
        <p:nvPicPr>
          <p:cNvPr id="7" name="Image 5" descr="preencoded.png">    </p:cNvPr>
          <p:cNvPicPr>
            <a:picLocks noChangeAspect="1"/>
          </p:cNvPicPr>
          <p:nvPr/>
        </p:nvPicPr>
        <p:blipFill>
          <a:blip r:embed="rId6"/>
          <a:stretch>
            <a:fillRect/>
          </a:stretch>
        </p:blipFill>
        <p:spPr>
          <a:xfrm>
            <a:off x="947737" y="3543300"/>
            <a:ext cx="685800" cy="771525"/>
          </a:xfrm>
          <a:prstGeom prst="rect">
            <a:avLst/>
          </a:prstGeom>
        </p:spPr>
      </p:pic>
      <p:sp>
        <p:nvSpPr>
          <p:cNvPr id="8" name="Text 0"/>
          <p:cNvSpPr/>
          <p:nvPr/>
        </p:nvSpPr>
        <p:spPr>
          <a:xfrm>
            <a:off x="609600" y="1085850"/>
            <a:ext cx="8382000" cy="6858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We used Python as the primary programming language for the backend development. FastAPI was implemented to build the API endpoints for efficient communication between the frontend and the model. </a:t>
            </a:r>
            <a:endParaRPr lang="en-US" sz="1350" dirty="0"/>
          </a:p>
        </p:txBody>
      </p:sp>
      <p:sp>
        <p:nvSpPr>
          <p:cNvPr id="9" name="Text 1"/>
          <p:cNvSpPr/>
          <p:nvPr/>
        </p:nvSpPr>
        <p:spPr>
          <a:xfrm>
            <a:off x="609600" y="1971675"/>
            <a:ext cx="8382000" cy="4572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PyTorch and Hugging Face Transformers were utilized for model loading and inference. For fine-tuning, we adopted the PEFT library to apply the LoRA method efficiently. </a:t>
            </a:r>
            <a:endParaRPr lang="en-US" sz="1350" dirty="0"/>
          </a:p>
        </p:txBody>
      </p:sp>
      <p:sp>
        <p:nvSpPr>
          <p:cNvPr id="10" name="Text 2"/>
          <p:cNvSpPr/>
          <p:nvPr/>
        </p:nvSpPr>
        <p:spPr>
          <a:xfrm>
            <a:off x="609600" y="609600"/>
            <a:ext cx="2519363"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Technologies Used</a:t>
            </a:r>
            <a:endParaRPr lang="en-US" sz="1800" dirty="0"/>
          </a:p>
        </p:txBody>
      </p:sp>
      <p:sp>
        <p:nvSpPr>
          <p:cNvPr id="11" name="Text 3"/>
          <p:cNvSpPr/>
          <p:nvPr/>
        </p:nvSpPr>
        <p:spPr>
          <a:xfrm>
            <a:off x="609600" y="2628900"/>
            <a:ext cx="8382000" cy="457200"/>
          </a:xfrm>
          <a:prstGeom prst="rect">
            <a:avLst/>
          </a:prstGeom>
          <a:noFill/>
          <a:ln/>
        </p:spPr>
        <p:txBody>
          <a:bodyPr wrap="square" rtlCol="0" anchor="ctr"/>
          <a:lstStyle/>
          <a:p>
            <a:pPr algn="l" indent="0" marL="0">
              <a:lnSpc>
                <a:spcPts val="1782"/>
              </a:lnSpc>
              <a:buNone/>
            </a:pPr>
            <a:r>
              <a:rPr lang="en-US" sz="1350" spc="-27" kern="0" dirty="0">
                <a:solidFill>
                  <a:srgbClr val="000000">
                    <a:alpha val="99000"/>
                  </a:srgbClr>
                </a:solidFill>
                <a:latin typeface="Inter" pitchFamily="34" charset="0"/>
                <a:ea typeface="Inter" pitchFamily="34" charset="-122"/>
                <a:cs typeface="Inter" pitchFamily="34" charset="-120"/>
              </a:rPr>
              <a:t>The frontend was developed using basic web technologies, including HTML, CSS, and JavaScript, with a focus on simplicity and responsiveness.</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124200" y="3119438"/>
            <a:ext cx="2595563" cy="1528786"/>
          </a:xfrm>
          <a:prstGeom prst="rect">
            <a:avLst/>
          </a:prstGeom>
        </p:spPr>
      </p:pic>
      <p:pic>
        <p:nvPicPr>
          <p:cNvPr id="3" name="Image 1" descr="preencoded.png">    </p:cNvPr>
          <p:cNvPicPr>
            <a:picLocks noChangeAspect="1"/>
          </p:cNvPicPr>
          <p:nvPr/>
        </p:nvPicPr>
        <p:blipFill>
          <a:blip r:embed="rId2"/>
          <a:stretch>
            <a:fillRect/>
          </a:stretch>
        </p:blipFill>
        <p:spPr>
          <a:xfrm>
            <a:off x="6357938" y="3119438"/>
            <a:ext cx="690563" cy="690563"/>
          </a:xfrm>
          <a:prstGeom prst="rect">
            <a:avLst/>
          </a:prstGeom>
        </p:spPr>
      </p:pic>
      <p:pic>
        <p:nvPicPr>
          <p:cNvPr id="4" name="Image 2" descr="preencoded.png">    </p:cNvPr>
          <p:cNvPicPr>
            <a:picLocks noChangeAspect="1"/>
          </p:cNvPicPr>
          <p:nvPr/>
        </p:nvPicPr>
        <p:blipFill>
          <a:blip r:embed="rId3"/>
          <a:stretch>
            <a:fillRect/>
          </a:stretch>
        </p:blipFill>
        <p:spPr>
          <a:xfrm>
            <a:off x="7277100" y="3562350"/>
            <a:ext cx="804863" cy="804863"/>
          </a:xfrm>
          <a:prstGeom prst="rect">
            <a:avLst/>
          </a:prstGeom>
        </p:spPr>
      </p:pic>
      <p:sp>
        <p:nvSpPr>
          <p:cNvPr id="5" name="Text 0"/>
          <p:cNvSpPr/>
          <p:nvPr/>
        </p:nvSpPr>
        <p:spPr>
          <a:xfrm>
            <a:off x="609600" y="1085850"/>
            <a:ext cx="8382000" cy="95250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We initially collected approximately 5,000 Turkish jokes from various open-source and semi-structured sources. After a thorough cleaning and preprocessing phase, the dataset was reduced to around 3,600 high-quality and usable samples. During this process, we removed content that included offensive language, explicit references, dates, URLs, or any form of violence. </a:t>
            </a:r>
            <a:endParaRPr lang="en-US" sz="1350" dirty="0"/>
          </a:p>
        </p:txBody>
      </p:sp>
      <p:sp>
        <p:nvSpPr>
          <p:cNvPr id="6" name="Text 1"/>
          <p:cNvSpPr/>
          <p:nvPr/>
        </p:nvSpPr>
        <p:spPr>
          <a:xfrm>
            <a:off x="609600" y="609600"/>
            <a:ext cx="4238625"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Dataset and Data Cleaning Process</a:t>
            </a:r>
            <a:endParaRPr lang="en-US" sz="1800" dirty="0"/>
          </a:p>
        </p:txBody>
      </p:sp>
      <p:sp>
        <p:nvSpPr>
          <p:cNvPr id="7" name="Text 2"/>
          <p:cNvSpPr/>
          <p:nvPr/>
        </p:nvSpPr>
        <p:spPr>
          <a:xfrm>
            <a:off x="609600" y="2238375"/>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The final dataset was standardized and formatted consistently in both .csv and .json formats to ensure compatibility with training workflows.</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158038" y="3486150"/>
            <a:ext cx="1376363" cy="1371600"/>
          </a:xfrm>
          <a:prstGeom prst="rect">
            <a:avLst/>
          </a:prstGeom>
        </p:spPr>
      </p:pic>
      <p:pic>
        <p:nvPicPr>
          <p:cNvPr id="3" name="Image 1" descr="preencoded.png">    </p:cNvPr>
          <p:cNvPicPr>
            <a:picLocks noChangeAspect="1"/>
          </p:cNvPicPr>
          <p:nvPr/>
        </p:nvPicPr>
        <p:blipFill>
          <a:blip r:embed="rId2"/>
          <a:stretch>
            <a:fillRect/>
          </a:stretch>
        </p:blipFill>
        <p:spPr>
          <a:xfrm>
            <a:off x="609600" y="3486150"/>
            <a:ext cx="2019300" cy="1347788"/>
          </a:xfrm>
          <a:prstGeom prst="rect">
            <a:avLst/>
          </a:prstGeom>
        </p:spPr>
      </p:pic>
      <p:pic>
        <p:nvPicPr>
          <p:cNvPr id="4" name="Image 2" descr="preencoded.png">    </p:cNvPr>
          <p:cNvPicPr>
            <a:picLocks noChangeAspect="1"/>
          </p:cNvPicPr>
          <p:nvPr/>
        </p:nvPicPr>
        <p:blipFill>
          <a:blip r:embed="rId3"/>
          <a:stretch>
            <a:fillRect/>
          </a:stretch>
        </p:blipFill>
        <p:spPr>
          <a:xfrm>
            <a:off x="3914775" y="3705225"/>
            <a:ext cx="1666875" cy="909638"/>
          </a:xfrm>
          <a:prstGeom prst="rect">
            <a:avLst/>
          </a:prstGeom>
        </p:spPr>
      </p:pic>
      <p:sp>
        <p:nvSpPr>
          <p:cNvPr id="5" name="Text 0"/>
          <p:cNvSpPr/>
          <p:nvPr/>
        </p:nvSpPr>
        <p:spPr>
          <a:xfrm>
            <a:off x="609600" y="1085850"/>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We fine-tuned both the GPT-2 model (YTU Cosmos version) and Mistral v2 using our curated joke dataset. </a:t>
            </a:r>
            <a:endParaRPr lang="en-US" sz="1350" dirty="0"/>
          </a:p>
        </p:txBody>
      </p:sp>
      <p:sp>
        <p:nvSpPr>
          <p:cNvPr id="6" name="Text 1"/>
          <p:cNvSpPr/>
          <p:nvPr/>
        </p:nvSpPr>
        <p:spPr>
          <a:xfrm>
            <a:off x="609600" y="1762125"/>
            <a:ext cx="8382000" cy="95250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While GPT-2 was significantly faster in terms of training and inference time, the quality and coherence of its outputs were limited, often lacking contextual fluency. On the other hand, Mistral v2 delivered more context-aware and semantically consistent jokes, but required substantially more computational resources and longer training durations.</a:t>
            </a:r>
            <a:endParaRPr lang="en-US" sz="1350" dirty="0"/>
          </a:p>
        </p:txBody>
      </p:sp>
      <p:sp>
        <p:nvSpPr>
          <p:cNvPr id="7" name="Text 2"/>
          <p:cNvSpPr/>
          <p:nvPr/>
        </p:nvSpPr>
        <p:spPr>
          <a:xfrm>
            <a:off x="609600" y="2909888"/>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Additionally, we conducted experimental trials by training a language model from scratch, primarily to understand the fundamentals of model architecture and data-to-output transformation.</a:t>
            </a:r>
            <a:endParaRPr lang="en-US" sz="1350" dirty="0"/>
          </a:p>
        </p:txBody>
      </p:sp>
      <p:sp>
        <p:nvSpPr>
          <p:cNvPr id="8" name="Text 3"/>
          <p:cNvSpPr/>
          <p:nvPr/>
        </p:nvSpPr>
        <p:spPr>
          <a:xfrm>
            <a:off x="609600" y="609600"/>
            <a:ext cx="3576638"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Model Selection and Training</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400175" y="533400"/>
            <a:ext cx="6410325" cy="41433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295900" y="3371850"/>
            <a:ext cx="3238500" cy="1162050"/>
          </a:xfrm>
          <a:prstGeom prst="rect">
            <a:avLst/>
          </a:prstGeom>
        </p:spPr>
      </p:pic>
      <p:pic>
        <p:nvPicPr>
          <p:cNvPr id="3" name="Image 1" descr="preencoded.png">    </p:cNvPr>
          <p:cNvPicPr>
            <a:picLocks noChangeAspect="1"/>
          </p:cNvPicPr>
          <p:nvPr/>
        </p:nvPicPr>
        <p:blipFill>
          <a:blip r:embed="rId2"/>
          <a:stretch>
            <a:fillRect/>
          </a:stretch>
        </p:blipFill>
        <p:spPr>
          <a:xfrm>
            <a:off x="609600" y="3062288"/>
            <a:ext cx="2667000" cy="1776413"/>
          </a:xfrm>
          <a:prstGeom prst="rect">
            <a:avLst/>
          </a:prstGeom>
        </p:spPr>
      </p:pic>
      <p:sp>
        <p:nvSpPr>
          <p:cNvPr id="4" name="Text 0"/>
          <p:cNvSpPr/>
          <p:nvPr/>
        </p:nvSpPr>
        <p:spPr>
          <a:xfrm>
            <a:off x="609600" y="1085850"/>
            <a:ext cx="8382000" cy="7143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The system features a minimalistic frontend interface where a single button click triggers a POST request to the FastAPI backend. Upon receiving the request, the backend applies a predefined prompt and invokes a LoRA fine-tuned language model to generate a joke. </a:t>
            </a:r>
            <a:endParaRPr lang="en-US" sz="1350" dirty="0"/>
          </a:p>
        </p:txBody>
      </p:sp>
      <p:sp>
        <p:nvSpPr>
          <p:cNvPr id="5" name="Text 1"/>
          <p:cNvSpPr/>
          <p:nvPr/>
        </p:nvSpPr>
        <p:spPr>
          <a:xfrm>
            <a:off x="609600" y="609600"/>
            <a:ext cx="4733925"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Backend – Frontend Integration Process</a:t>
            </a:r>
            <a:endParaRPr lang="en-US" sz="1800" dirty="0"/>
          </a:p>
        </p:txBody>
      </p:sp>
      <p:sp>
        <p:nvSpPr>
          <p:cNvPr id="6" name="Text 2"/>
          <p:cNvSpPr/>
          <p:nvPr/>
        </p:nvSpPr>
        <p:spPr>
          <a:xfrm>
            <a:off x="609600" y="2000250"/>
            <a:ext cx="8382000" cy="95250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The generated output is then subjected to a blacklist-based filtering mechanism to eliminate inappropriate or irrelevant content. If necessary, the result is further refined using the base version of the model to enhance coherence and fluency. Finally, the polished joke is returned to the frontend and displayed to the user.</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271838" y="561975"/>
            <a:ext cx="3357563" cy="47767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890838" y="2714625"/>
            <a:ext cx="3362325" cy="2243138"/>
          </a:xfrm>
          <a:prstGeom prst="rect">
            <a:avLst/>
          </a:prstGeom>
        </p:spPr>
      </p:pic>
      <p:sp>
        <p:nvSpPr>
          <p:cNvPr id="3" name="Text 0"/>
          <p:cNvSpPr/>
          <p:nvPr/>
        </p:nvSpPr>
        <p:spPr>
          <a:xfrm>
            <a:off x="609600" y="1085850"/>
            <a:ext cx="8382000" cy="7143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The system architecture is composed of four main components: a user-friendly frontend interface, a FastAPI-based backend server, a LoRA fine-tuned language model responsible for initial joke generation, and a base model utilized for optional post-editing. </a:t>
            </a:r>
            <a:endParaRPr lang="en-US" sz="1350" dirty="0"/>
          </a:p>
        </p:txBody>
      </p:sp>
      <p:sp>
        <p:nvSpPr>
          <p:cNvPr id="4" name="Text 1"/>
          <p:cNvSpPr/>
          <p:nvPr/>
        </p:nvSpPr>
        <p:spPr>
          <a:xfrm>
            <a:off x="609600" y="2000250"/>
            <a:ext cx="8382000" cy="7143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When a generation request is triggered, the backend processes it through these components in sequence-first generating a joke, then filtering it for safety and relevance, optionally enhancing it with the base model, and finally returning the finalized output to the frontend for display.</a:t>
            </a:r>
            <a:endParaRPr lang="en-US" sz="1350" dirty="0"/>
          </a:p>
        </p:txBody>
      </p:sp>
      <p:sp>
        <p:nvSpPr>
          <p:cNvPr id="5" name="Text 2"/>
          <p:cNvSpPr/>
          <p:nvPr/>
        </p:nvSpPr>
        <p:spPr>
          <a:xfrm>
            <a:off x="609600" y="609600"/>
            <a:ext cx="3695700"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System Flow and Architecture </a:t>
            </a:r>
            <a:endParaRPr 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09600" y="890588"/>
            <a:ext cx="4519613" cy="4119562"/>
          </a:xfrm>
          <a:prstGeom prst="rect">
            <a:avLst/>
          </a:prstGeom>
        </p:spPr>
      </p:pic>
      <p:pic>
        <p:nvPicPr>
          <p:cNvPr id="3" name="Image 1" descr="preencoded.png">    </p:cNvPr>
          <p:cNvPicPr>
            <a:picLocks noChangeAspect="1"/>
          </p:cNvPicPr>
          <p:nvPr/>
        </p:nvPicPr>
        <p:blipFill>
          <a:blip r:embed="rId2"/>
          <a:stretch>
            <a:fillRect/>
          </a:stretch>
        </p:blipFill>
        <p:spPr>
          <a:xfrm>
            <a:off x="4452938" y="890588"/>
            <a:ext cx="4843463" cy="41195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276600" y="3152775"/>
            <a:ext cx="2586038" cy="1724025"/>
          </a:xfrm>
          <a:prstGeom prst="rect">
            <a:avLst/>
          </a:prstGeom>
        </p:spPr>
      </p:pic>
      <p:sp>
        <p:nvSpPr>
          <p:cNvPr id="3" name="Text 0"/>
          <p:cNvSpPr/>
          <p:nvPr/>
        </p:nvSpPr>
        <p:spPr>
          <a:xfrm>
            <a:off x="609600" y="1085850"/>
            <a:ext cx="8382000" cy="7143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We manually tested each function using Postman and frontend. Tests included blacklist validation, retry logic, joke length, and method restriction. We conducted manual testing of all key functionalities using both Postman and the web frontend. </a:t>
            </a:r>
            <a:endParaRPr lang="en-US" sz="1350" dirty="0"/>
          </a:p>
        </p:txBody>
      </p:sp>
      <p:sp>
        <p:nvSpPr>
          <p:cNvPr id="4" name="Text 1"/>
          <p:cNvSpPr/>
          <p:nvPr/>
        </p:nvSpPr>
        <p:spPr>
          <a:xfrm>
            <a:off x="609600" y="2000250"/>
            <a:ext cx="8382000" cy="95250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The tests covered critical aspects such as blacklist pattern validation, retry mechanism behavior for invalid outputs, enforcement of maximum joke length, and restriction of unsupported HTTP methods. Each function was verified to ensure that the system responds correctly under expected and edge-case scenarios.</a:t>
            </a:r>
            <a:endParaRPr lang="en-US" sz="1350" dirty="0"/>
          </a:p>
        </p:txBody>
      </p:sp>
      <p:sp>
        <p:nvSpPr>
          <p:cNvPr id="5" name="Text 2"/>
          <p:cNvSpPr/>
          <p:nvPr/>
        </p:nvSpPr>
        <p:spPr>
          <a:xfrm>
            <a:off x="609600" y="609600"/>
            <a:ext cx="2190750"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Testing Process</a:t>
            </a:r>
            <a:endParaRPr lang="en-US"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833563" y="652463"/>
            <a:ext cx="5539885" cy="39043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057775" y="3371850"/>
            <a:ext cx="3301835" cy="1150952"/>
          </a:xfrm>
          <a:prstGeom prst="rect">
            <a:avLst/>
          </a:prstGeom>
        </p:spPr>
      </p:pic>
      <p:sp>
        <p:nvSpPr>
          <p:cNvPr id="3" name="Text 0"/>
          <p:cNvSpPr/>
          <p:nvPr/>
        </p:nvSpPr>
        <p:spPr>
          <a:xfrm>
            <a:off x="609600" y="1095375"/>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Turkish Joke Generator is a natural language generation project designed to create culturally relevant, coherent, and humorous short jokes in Turkish. </a:t>
            </a:r>
            <a:endParaRPr lang="en-US" sz="1350" dirty="0"/>
          </a:p>
        </p:txBody>
      </p:sp>
      <p:sp>
        <p:nvSpPr>
          <p:cNvPr id="4" name="Text 1"/>
          <p:cNvSpPr/>
          <p:nvPr/>
        </p:nvSpPr>
        <p:spPr>
          <a:xfrm>
            <a:off x="609600" y="619125"/>
            <a:ext cx="4138613"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Introduction and Project Overview</a:t>
            </a:r>
            <a:endParaRPr lang="en-US" sz="1800" dirty="0"/>
          </a:p>
        </p:txBody>
      </p:sp>
      <p:sp>
        <p:nvSpPr>
          <p:cNvPr id="5" name="Text 2"/>
          <p:cNvSpPr/>
          <p:nvPr/>
        </p:nvSpPr>
        <p:spPr>
          <a:xfrm>
            <a:off x="609600" y="1781175"/>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The main objective was to build a fast, reliable, and deployable AI-powered system that generates high-quality jokes with a single button click-without requiring any user input or customization. </a:t>
            </a:r>
            <a:endParaRPr lang="en-US" sz="1350" dirty="0"/>
          </a:p>
        </p:txBody>
      </p:sp>
      <p:sp>
        <p:nvSpPr>
          <p:cNvPr id="6" name="Text 3"/>
          <p:cNvSpPr/>
          <p:nvPr/>
        </p:nvSpPr>
        <p:spPr>
          <a:xfrm>
            <a:off x="609600" y="2457450"/>
            <a:ext cx="8382000" cy="7143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The project not only focuses on linguistic accuracy and humor relevance, but also emphasizes output safety, content filtering, and consistent formatting, ensuring that every generated joke is both appropriate and contextually natural for Turkish-speaking audiences.</a:t>
            </a:r>
            <a:endParaRPr lang="en-US" sz="13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772275" y="3352800"/>
            <a:ext cx="1385888" cy="1385888"/>
          </a:xfrm>
          <a:prstGeom prst="rect">
            <a:avLst/>
          </a:prstGeom>
        </p:spPr>
      </p:pic>
      <p:pic>
        <p:nvPicPr>
          <p:cNvPr id="3" name="Image 1" descr="preencoded.png">    </p:cNvPr>
          <p:cNvPicPr>
            <a:picLocks noChangeAspect="1"/>
          </p:cNvPicPr>
          <p:nvPr/>
        </p:nvPicPr>
        <p:blipFill>
          <a:blip r:embed="rId2"/>
          <a:stretch>
            <a:fillRect/>
          </a:stretch>
        </p:blipFill>
        <p:spPr>
          <a:xfrm>
            <a:off x="5029200" y="3352800"/>
            <a:ext cx="1385888" cy="1385888"/>
          </a:xfrm>
          <a:prstGeom prst="rect">
            <a:avLst/>
          </a:prstGeom>
        </p:spPr>
      </p:pic>
      <p:sp>
        <p:nvSpPr>
          <p:cNvPr id="4" name="Text 0"/>
          <p:cNvSpPr/>
          <p:nvPr/>
        </p:nvSpPr>
        <p:spPr>
          <a:xfrm>
            <a:off x="609600" y="1085850"/>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Throughout the project, we encountered several challenges, including limited computational resources, extended training durations, and difficulties in maintaining consistent data quality. </a:t>
            </a:r>
            <a:endParaRPr lang="en-US" sz="1350" dirty="0"/>
          </a:p>
        </p:txBody>
      </p:sp>
      <p:sp>
        <p:nvSpPr>
          <p:cNvPr id="5" name="Text 1"/>
          <p:cNvSpPr/>
          <p:nvPr/>
        </p:nvSpPr>
        <p:spPr>
          <a:xfrm>
            <a:off x="609600" y="1762125"/>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Selecting the most suitable model architecture was also a non-trivial task, given the trade-offs between performance and hardware constraints. </a:t>
            </a:r>
            <a:endParaRPr lang="en-US" sz="1350" dirty="0"/>
          </a:p>
        </p:txBody>
      </p:sp>
      <p:sp>
        <p:nvSpPr>
          <p:cNvPr id="6" name="Text 2"/>
          <p:cNvSpPr/>
          <p:nvPr/>
        </p:nvSpPr>
        <p:spPr>
          <a:xfrm>
            <a:off x="609600" y="2438400"/>
            <a:ext cx="8382000" cy="7143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Additionally, the use of the GPT-4 API was not approved due to institutional limitations, and the availability of large-scale, high-quality Turkish-language datasets was quite restricted, which further complicated the fine-tuning process.</a:t>
            </a:r>
            <a:endParaRPr lang="en-US" sz="1350" dirty="0"/>
          </a:p>
        </p:txBody>
      </p:sp>
      <p:sp>
        <p:nvSpPr>
          <p:cNvPr id="7" name="Text 3"/>
          <p:cNvSpPr/>
          <p:nvPr/>
        </p:nvSpPr>
        <p:spPr>
          <a:xfrm>
            <a:off x="609600" y="609600"/>
            <a:ext cx="2757488"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Risks and Challenges️</a:t>
            </a:r>
            <a:endParaRPr lang="en-US"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590675" y="995363"/>
            <a:ext cx="6024563" cy="3217069"/>
          </a:xfrm>
          <a:prstGeom prst="rect">
            <a:avLst/>
          </a:prstGeom>
        </p:spPr>
      </p:pic>
      <p:sp>
        <p:nvSpPr>
          <p:cNvPr id="3" name="Text 0"/>
          <p:cNvSpPr/>
          <p:nvPr/>
        </p:nvSpPr>
        <p:spPr>
          <a:xfrm>
            <a:off x="609600" y="609600"/>
            <a:ext cx="1681163"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Risks Table</a:t>
            </a:r>
            <a:endParaRPr lang="en-US"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786313" y="3062288"/>
            <a:ext cx="3409950" cy="1847850"/>
          </a:xfrm>
          <a:prstGeom prst="rect">
            <a:avLst/>
          </a:prstGeom>
        </p:spPr>
      </p:pic>
      <p:sp>
        <p:nvSpPr>
          <p:cNvPr id="3" name="Text 0"/>
          <p:cNvSpPr/>
          <p:nvPr/>
        </p:nvSpPr>
        <p:spPr>
          <a:xfrm>
            <a:off x="609600" y="1085850"/>
            <a:ext cx="8382000" cy="95250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Through this project, we gained hands-on experience in full-stack development, language model training, dataset curation and cleaning, and collaborative project management using Agile principles. Each team member had the opportunity to engage with real-world challenges in AI development. </a:t>
            </a:r>
            <a:endParaRPr lang="en-US" sz="1350" dirty="0"/>
          </a:p>
        </p:txBody>
      </p:sp>
      <p:sp>
        <p:nvSpPr>
          <p:cNvPr id="4" name="Text 1"/>
          <p:cNvSpPr/>
          <p:nvPr/>
        </p:nvSpPr>
        <p:spPr>
          <a:xfrm>
            <a:off x="609600" y="2238375"/>
            <a:ext cx="8382000" cy="7143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Moving forward, we plan to enhance the system by enabling category-based joke generation, introducing user-defined prompting features, and integrating more advanced models such as GPT-4 for improved output quality and versatility.</a:t>
            </a:r>
            <a:endParaRPr lang="en-US" sz="1350" dirty="0"/>
          </a:p>
        </p:txBody>
      </p:sp>
      <p:sp>
        <p:nvSpPr>
          <p:cNvPr id="5" name="Text 2"/>
          <p:cNvSpPr/>
          <p:nvPr/>
        </p:nvSpPr>
        <p:spPr>
          <a:xfrm>
            <a:off x="609600" y="609600"/>
            <a:ext cx="3852862"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Achievements and Future Plans</a:t>
            </a:r>
            <a:endParaRPr 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519488" y="3105150"/>
            <a:ext cx="2557463"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Live Demonstration </a:t>
            </a:r>
            <a:endParaRPr lang="en-US" sz="1800" dirty="0"/>
          </a:p>
        </p:txBody>
      </p:sp>
      <p:sp>
        <p:nvSpPr>
          <p:cNvPr id="3" name="Text 1"/>
          <p:cNvSpPr/>
          <p:nvPr/>
        </p:nvSpPr>
        <p:spPr>
          <a:xfrm>
            <a:off x="3971925" y="1528763"/>
            <a:ext cx="1652588" cy="1576388"/>
          </a:xfrm>
          <a:prstGeom prst="rect">
            <a:avLst/>
          </a:prstGeom>
          <a:noFill/>
          <a:ln/>
        </p:spPr>
        <p:txBody>
          <a:bodyPr wrap="square" rtlCol="0" anchor="ctr"/>
          <a:lstStyle/>
          <a:p>
            <a:pPr algn="l" indent="0" marL="0">
              <a:lnSpc>
                <a:spcPts val="12425"/>
              </a:lnSpc>
              <a:buNone/>
            </a:pPr>
            <a:r>
              <a:rPr lang="en-US" sz="9413" b="1" spc="-188" kern="0" dirty="0">
                <a:solidFill>
                  <a:srgbClr val="000000">
                    <a:alpha val="99000"/>
                  </a:srgbClr>
                </a:solidFill>
                <a:latin typeface="Inter" pitchFamily="34" charset="0"/>
                <a:ea typeface="Inter" pitchFamily="34" charset="-122"/>
                <a:cs typeface="Inter" pitchFamily="34" charset="-120"/>
              </a:rPr>
              <a:t>🖥️</a:t>
            </a:r>
            <a:endParaRPr lang="en-US" sz="941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57213" y="4267200"/>
            <a:ext cx="1728788" cy="576263"/>
          </a:xfrm>
          <a:prstGeom prst="rect">
            <a:avLst/>
          </a:prstGeom>
        </p:spPr>
      </p:pic>
      <p:pic>
        <p:nvPicPr>
          <p:cNvPr id="3" name="Image 1" descr="preencoded.png">    </p:cNvPr>
          <p:cNvPicPr>
            <a:picLocks noChangeAspect="1"/>
          </p:cNvPicPr>
          <p:nvPr/>
        </p:nvPicPr>
        <p:blipFill>
          <a:blip r:embed="rId2"/>
          <a:stretch>
            <a:fillRect/>
          </a:stretch>
        </p:blipFill>
        <p:spPr>
          <a:xfrm>
            <a:off x="7848600" y="438150"/>
            <a:ext cx="685800" cy="685800"/>
          </a:xfrm>
          <a:prstGeom prst="rect">
            <a:avLst/>
          </a:prstGeom>
        </p:spPr>
      </p:pic>
      <p:sp>
        <p:nvSpPr>
          <p:cNvPr id="4" name="Text 0"/>
          <p:cNvSpPr/>
          <p:nvPr/>
        </p:nvSpPr>
        <p:spPr>
          <a:xfrm>
            <a:off x="609600" y="609600"/>
            <a:ext cx="1690688"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References</a:t>
            </a:r>
            <a:endParaRPr lang="en-US" sz="1800" dirty="0"/>
          </a:p>
        </p:txBody>
      </p:sp>
      <p:sp>
        <p:nvSpPr>
          <p:cNvPr id="5" name="Text 1"/>
          <p:cNvSpPr/>
          <p:nvPr/>
        </p:nvSpPr>
        <p:spPr>
          <a:xfrm>
            <a:off x="2605088" y="4443413"/>
            <a:ext cx="6315075"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https://github.com/Maltepe-University-SWEng/term-project-team-8</a:t>
            </a:r>
            <a:endParaRPr lang="en-US" sz="1350" dirty="0"/>
          </a:p>
        </p:txBody>
      </p:sp>
      <p:sp>
        <p:nvSpPr>
          <p:cNvPr id="6" name="Text 2"/>
          <p:cNvSpPr/>
          <p:nvPr/>
        </p:nvSpPr>
        <p:spPr>
          <a:xfrm>
            <a:off x="557213" y="1123950"/>
            <a:ext cx="8772525" cy="2895600"/>
          </a:xfrm>
          <a:prstGeom prst="rect">
            <a:avLst/>
          </a:prstGeom>
          <a:noFill/>
          <a:ln/>
        </p:spPr>
        <p:txBody>
          <a:bodyPr wrap="square" rtlCol="0" anchor="ctr"/>
          <a:lstStyle/>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Hugging Face</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“Transformers Documentation.”</a:t>
            </a:r>
            <a:pPr algn="l" indent="0" marL="0">
              <a:lnSpc>
                <a:spcPts val="1206"/>
              </a:lnSpc>
              <a:buNone/>
            </a:pPr>
            <a:r>
              <a:rPr lang="en-US" sz="900" u="sng" spc="-5" kern="0" dirty="0">
                <a:solidFill>
                  <a:srgbClr val="000000">
                    <a:alpha val="99000"/>
                  </a:srgbClr>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https://huggingface.co/docs/transformers</a:t>
            </a:r>
            <a:endParaRPr lang="en-US" sz="900" dirty="0"/>
          </a:p>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Hugging Face Hub</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 Model Page. ytu-ce-cosmos/turkish-gpt2-large.</a:t>
            </a:r>
            <a:pPr algn="l" indent="0" marL="0">
              <a:lnSpc>
                <a:spcPts val="1206"/>
              </a:lnSpc>
              <a:buNone/>
            </a:pPr>
            <a:r>
              <a:rPr lang="en-US" sz="900" u="sng" spc="-5" kern="0" dirty="0">
                <a:solidFill>
                  <a:srgbClr val="000000">
                    <a:alpha val="99000"/>
                  </a:srgbClr>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https://huggingface.co/ytu-ce-cosmos/turkish-gpt2-large</a:t>
            </a:r>
            <a:endParaRPr lang="en-US" sz="900" dirty="0"/>
          </a:p>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Google Colab</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“Colaboratory Documentation.”</a:t>
            </a:r>
            <a:pPr algn="l" indent="0" marL="0">
              <a:lnSpc>
                <a:spcPts val="1206"/>
              </a:lnSpc>
              <a:buNone/>
            </a:pPr>
            <a:r>
              <a:rPr lang="en-US" sz="900" u="sng" spc="-5" kern="0" dirty="0">
                <a:solidFill>
                  <a:srgbClr val="000000">
                    <a:alpha val="99000"/>
                  </a:srgbClr>
                </a:solidFill>
                <a:latin typeface="Inter" pitchFamily="34" charset="0"/>
                <a:ea typeface="Inter" pitchFamily="34" charset="-122"/>
                <a:cs typeface="Inter"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https://colab.research.google.com</a:t>
            </a:r>
            <a:endParaRPr lang="en-US" sz="900" dirty="0"/>
          </a:p>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Kaggle</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“Kaggle Notebooks and Dataset Platform.”</a:t>
            </a:r>
            <a:pPr algn="l" indent="0" marL="0">
              <a:lnSpc>
                <a:spcPts val="1206"/>
              </a:lnSpc>
              <a:buNone/>
            </a:pPr>
            <a:r>
              <a:rPr lang="en-US" sz="900" u="sng" spc="-5" kern="0" dirty="0">
                <a:solidFill>
                  <a:srgbClr val="000000">
                    <a:alpha val="99000"/>
                  </a:srgbClr>
                </a:solidFill>
                <a:latin typeface="Inter" pitchFamily="34" charset="0"/>
                <a:ea typeface="Inter" pitchFamily="34" charset="-122"/>
                <a:cs typeface="Inter"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https://www.kaggle.com</a:t>
            </a:r>
            <a:endParaRPr lang="en-US" sz="900" dirty="0"/>
          </a:p>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GitHub</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“FastAPI Official Repository.”</a:t>
            </a:r>
            <a:pPr algn="l" indent="0" marL="0">
              <a:lnSpc>
                <a:spcPts val="1206"/>
              </a:lnSpc>
              <a:buNone/>
            </a:pPr>
            <a:r>
              <a:rPr lang="en-US" sz="900" u="sng" spc="-5" kern="0" dirty="0">
                <a:solidFill>
                  <a:srgbClr val="000000">
                    <a:alpha val="99000"/>
                  </a:srgbClr>
                </a:solidFill>
                <a:latin typeface="Inter" pitchFamily="34" charset="0"/>
                <a:ea typeface="Inter" pitchFamily="34" charset="-122"/>
                <a:cs typeface="Inter" pitchFamily="34" charset="-120"/>
                <a:hlinkClick r:id="rId7" invalidUrl="" action="" tgtFrame="" tooltip="" history="1" highlightClick="0" endSnd="0">
                  <a:extLst>
                    <a:ext uri="{A12FA001-AC4F-418D-AE19-62706E023703}">
                      <ahyp:hlinkClr xmlns:ahyp="http://schemas.microsoft.com/office/drawing/2018/hyperlinkcolor" val="tx"/>
                    </a:ext>
                  </a:extLst>
                </a:hlinkClick>
              </a:rPr>
              <a:t>https://github.com/tiangolo/fastapi</a:t>
            </a:r>
            <a:endParaRPr lang="en-US" sz="900" dirty="0"/>
          </a:p>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PEFT</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Parameter-Efficient Fine-Tuning Library.</a:t>
            </a:r>
            <a:pPr algn="l" indent="0" marL="0">
              <a:lnSpc>
                <a:spcPts val="1206"/>
              </a:lnSpc>
              <a:buNone/>
            </a:pPr>
            <a:r>
              <a:rPr lang="en-US" sz="900" u="sng" spc="-5" kern="0" dirty="0">
                <a:solidFill>
                  <a:srgbClr val="000000">
                    <a:alpha val="99000"/>
                  </a:srgbClr>
                </a:solidFill>
                <a:latin typeface="Inter" pitchFamily="34" charset="0"/>
                <a:ea typeface="Inter" pitchFamily="34" charset="-122"/>
                <a:cs typeface="Inter" pitchFamily="34" charset="-120"/>
                <a:hlinkClick r:id="rId8" invalidUrl="" action="" tgtFrame="" tooltip="" history="1" highlightClick="0" endSnd="0">
                  <a:extLst>
                    <a:ext uri="{A12FA001-AC4F-418D-AE19-62706E023703}">
                      <ahyp:hlinkClr xmlns:ahyp="http://schemas.microsoft.com/office/drawing/2018/hyperlinkcolor" val="tx"/>
                    </a:ext>
                  </a:extLst>
                </a:hlinkClick>
              </a:rPr>
              <a:t>https://github.com/huggingface/peft</a:t>
            </a:r>
            <a:endParaRPr lang="en-US" sz="900" dirty="0"/>
          </a:p>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PyTorch</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“Torch Documentation.”</a:t>
            </a:r>
            <a:pPr algn="l" indent="0" marL="0">
              <a:lnSpc>
                <a:spcPts val="1206"/>
              </a:lnSpc>
              <a:buNone/>
            </a:pPr>
            <a:r>
              <a:rPr lang="en-US" sz="900" u="sng" spc="-5" kern="0" dirty="0">
                <a:solidFill>
                  <a:srgbClr val="000000">
                    <a:alpha val="99000"/>
                  </a:srgbClr>
                </a:solidFill>
                <a:latin typeface="Inter" pitchFamily="34" charset="0"/>
                <a:ea typeface="Inter" pitchFamily="34" charset="-122"/>
                <a:cs typeface="Inter" pitchFamily="34" charset="-120"/>
                <a:hlinkClick r:id="rId9" invalidUrl="" action="" tgtFrame="" tooltip="" history="1" highlightClick="0" endSnd="0">
                  <a:extLst>
                    <a:ext uri="{A12FA001-AC4F-418D-AE19-62706E023703}">
                      <ahyp:hlinkClr xmlns:ahyp="http://schemas.microsoft.com/office/drawing/2018/hyperlinkcolor" val="tx"/>
                    </a:ext>
                  </a:extLst>
                </a:hlinkClick>
              </a:rPr>
              <a:t>https://pytorch.org/docs/stable/index.html</a:t>
            </a:r>
            <a:endParaRPr lang="en-US" sz="900" dirty="0"/>
          </a:p>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ChatGPT (OpenAI)</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Used interactively for debugging assistance, language modeling support, and report drafting suggestions.</a:t>
            </a:r>
            <a:endParaRPr lang="en-US" sz="900" dirty="0"/>
          </a:p>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Stack Overflow Community</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Various posts regarding FastAPI, JSON handling, training issues, and PyTorch deployment.</a:t>
            </a:r>
            <a:endParaRPr lang="en-US" sz="900" dirty="0"/>
          </a:p>
          <a:p>
            <a:pPr algn="l" marL="342900" indent="-342900">
              <a:lnSpc>
                <a:spcPts val="1206"/>
              </a:lnSpc>
              <a:buSzPct val="100000"/>
              <a:buFont typeface="+mj-lt"/>
              <a:buAutoNum type="arabicPeriod" startAt="1"/>
            </a:pPr>
            <a:r>
              <a:rPr lang="en-US" sz="900" b="1" spc="-5" kern="0" dirty="0">
                <a:solidFill>
                  <a:srgbClr val="000000">
                    <a:alpha val="99000"/>
                  </a:srgbClr>
                </a:solidFill>
                <a:latin typeface="Inter" pitchFamily="34" charset="0"/>
                <a:ea typeface="Inter" pitchFamily="34" charset="-122"/>
                <a:cs typeface="Inter" pitchFamily="34" charset="-120"/>
              </a:rPr>
              <a:t>MDN Web Docs</a:t>
            </a:r>
            <a:pPr algn="l" indent="0" marL="0">
              <a:lnSpc>
                <a:spcPts val="1206"/>
              </a:lnSpc>
              <a:buNone/>
            </a:pPr>
            <a:r>
              <a:rPr lang="en-US" sz="900" spc="-5" kern="0" dirty="0">
                <a:solidFill>
                  <a:srgbClr val="000000">
                    <a:alpha val="99000"/>
                  </a:srgbClr>
                </a:solidFill>
                <a:latin typeface="Inter" pitchFamily="34" charset="0"/>
                <a:ea typeface="Inter" pitchFamily="34" charset="-122"/>
                <a:cs typeface="Inter" pitchFamily="34" charset="-120"/>
              </a:rPr>
              <a:t>. “Frontend responsiveness and layout strategies.”</a:t>
            </a:r>
            <a:pPr algn="l" indent="0" marL="0">
              <a:lnSpc>
                <a:spcPts val="1206"/>
              </a:lnSpc>
              <a:buNone/>
            </a:pPr>
            <a:r>
              <a:rPr lang="en-US" sz="900" u="sng" spc="-5" kern="0" dirty="0">
                <a:solidFill>
                  <a:srgbClr val="000000">
                    <a:alpha val="99000"/>
                  </a:srgbClr>
                </a:solidFill>
                <a:latin typeface="Inter" pitchFamily="34" charset="0"/>
                <a:ea typeface="Inter" pitchFamily="34" charset="-122"/>
                <a:cs typeface="Inter" pitchFamily="34" charset="-120"/>
                <a:hlinkClick r:id="rId10" invalidUrl="" action="" tgtFrame="" tooltip="" history="1" highlightClick="0" endSnd="0">
                  <a:extLst>
                    <a:ext uri="{A12FA001-AC4F-418D-AE19-62706E023703}">
                      <ahyp:hlinkClr xmlns:ahyp="http://schemas.microsoft.com/office/drawing/2018/hyperlinkcolor" val="tx"/>
                    </a:ext>
                  </a:extLst>
                </a:hlinkClick>
              </a:rPr>
              <a:t>https://developer.mozilla.org/</a:t>
            </a:r>
            <a:endParaRPr lang="en-US" sz="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 y="2257425"/>
            <a:ext cx="9525000"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Thank you for listening.</a:t>
            </a:r>
            <a:endParaRPr lang="en-US" sz="1800" dirty="0"/>
          </a:p>
        </p:txBody>
      </p:sp>
      <p:sp>
        <p:nvSpPr>
          <p:cNvPr id="3" name="Text 1"/>
          <p:cNvSpPr/>
          <p:nvPr/>
        </p:nvSpPr>
        <p:spPr>
          <a:xfrm>
            <a:off x="2800350" y="2605088"/>
            <a:ext cx="3995737" cy="276225"/>
          </a:xfrm>
          <a:prstGeom prst="rect">
            <a:avLst/>
          </a:prstGeom>
          <a:noFill/>
          <a:ln/>
        </p:spPr>
        <p:txBody>
          <a:bodyPr wrap="square" rtlCol="0" anchor="ctr"/>
          <a:lstStyle/>
          <a:p>
            <a:pPr algn="ctr"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Happy to answer your questions.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491288" y="3590925"/>
            <a:ext cx="1409700" cy="1428750"/>
          </a:xfrm>
          <a:prstGeom prst="rect">
            <a:avLst/>
          </a:prstGeom>
        </p:spPr>
      </p:pic>
      <p:pic>
        <p:nvPicPr>
          <p:cNvPr id="3" name="Image 1" descr="preencoded.png">    </p:cNvPr>
          <p:cNvPicPr>
            <a:picLocks noChangeAspect="1"/>
          </p:cNvPicPr>
          <p:nvPr/>
        </p:nvPicPr>
        <p:blipFill>
          <a:blip r:embed="rId2"/>
          <a:stretch>
            <a:fillRect/>
          </a:stretch>
        </p:blipFill>
        <p:spPr>
          <a:xfrm>
            <a:off x="5262563" y="4029075"/>
            <a:ext cx="876300" cy="876300"/>
          </a:xfrm>
          <a:prstGeom prst="rect">
            <a:avLst/>
          </a:prstGeom>
        </p:spPr>
      </p:pic>
      <p:sp>
        <p:nvSpPr>
          <p:cNvPr id="4" name="Text 0"/>
          <p:cNvSpPr/>
          <p:nvPr/>
        </p:nvSpPr>
        <p:spPr>
          <a:xfrm>
            <a:off x="609600" y="609600"/>
            <a:ext cx="3914775"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System Features &amp; Functionality</a:t>
            </a:r>
            <a:endParaRPr lang="en-US" sz="1800" dirty="0"/>
          </a:p>
        </p:txBody>
      </p:sp>
      <p:sp>
        <p:nvSpPr>
          <p:cNvPr id="5" name="Text 1"/>
          <p:cNvSpPr/>
          <p:nvPr/>
        </p:nvSpPr>
        <p:spPr>
          <a:xfrm>
            <a:off x="609600" y="1085850"/>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The application features a minimalist, single-button interface that allows users to generate one Turkish joke at a time with zero complexity.</a:t>
            </a:r>
            <a:endParaRPr lang="en-US" sz="1350" dirty="0"/>
          </a:p>
        </p:txBody>
      </p:sp>
      <p:sp>
        <p:nvSpPr>
          <p:cNvPr id="6" name="Text 2"/>
          <p:cNvSpPr/>
          <p:nvPr/>
        </p:nvSpPr>
        <p:spPr>
          <a:xfrm>
            <a:off x="609600" y="1762125"/>
            <a:ext cx="8382000" cy="71437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On the backend, the system handles prompt construction, model inference, blacklist filtering, and optional refinement to ensure that each joke is short, contextually appropriate, and free from offensive or irrelevant content. </a:t>
            </a:r>
            <a:endParaRPr lang="en-US" sz="1350" dirty="0"/>
          </a:p>
        </p:txBody>
      </p:sp>
      <p:sp>
        <p:nvSpPr>
          <p:cNvPr id="7" name="Text 3"/>
          <p:cNvSpPr/>
          <p:nvPr/>
        </p:nvSpPr>
        <p:spPr>
          <a:xfrm>
            <a:off x="609600" y="2676525"/>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Since no user input is needed, the system maintains a clean, streamlined user experience and produces consistently structured jokes. </a:t>
            </a:r>
            <a:endParaRPr lang="en-US" sz="1350" dirty="0"/>
          </a:p>
        </p:txBody>
      </p:sp>
      <p:sp>
        <p:nvSpPr>
          <p:cNvPr id="8" name="Text 4"/>
          <p:cNvSpPr/>
          <p:nvPr/>
        </p:nvSpPr>
        <p:spPr>
          <a:xfrm>
            <a:off x="609600" y="3352800"/>
            <a:ext cx="8382000" cy="476250"/>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All generation parameters-such as temperature, max tokens, and sampling strategy-are fixed to maintain high output stability and prevent random or incoherent results.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462088" y="804863"/>
            <a:ext cx="6286500" cy="36004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238875" y="3538538"/>
            <a:ext cx="2905125" cy="1604963"/>
          </a:xfrm>
          <a:prstGeom prst="rect">
            <a:avLst/>
          </a:prstGeom>
        </p:spPr>
      </p:pic>
      <p:sp>
        <p:nvSpPr>
          <p:cNvPr id="3" name="Text 0"/>
          <p:cNvSpPr/>
          <p:nvPr/>
        </p:nvSpPr>
        <p:spPr>
          <a:xfrm>
            <a:off x="609600" y="1085850"/>
            <a:ext cx="83820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Our team was composed of six members, each contributing in distinct areas. </a:t>
            </a:r>
            <a:endParaRPr lang="en-US" sz="1350" dirty="0"/>
          </a:p>
        </p:txBody>
      </p:sp>
      <p:sp>
        <p:nvSpPr>
          <p:cNvPr id="4" name="Text 1"/>
          <p:cNvSpPr/>
          <p:nvPr/>
        </p:nvSpPr>
        <p:spPr>
          <a:xfrm>
            <a:off x="609600" y="609600"/>
            <a:ext cx="4419600"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Team Structure and Role Distribution</a:t>
            </a:r>
            <a:endParaRPr lang="en-US" sz="1800" dirty="0"/>
          </a:p>
        </p:txBody>
      </p:sp>
      <p:sp>
        <p:nvSpPr>
          <p:cNvPr id="5" name="Text 2"/>
          <p:cNvSpPr/>
          <p:nvPr/>
        </p:nvSpPr>
        <p:spPr>
          <a:xfrm>
            <a:off x="609600" y="1524000"/>
            <a:ext cx="83820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Melih served as the team leader, overseeing AI model training and full-stack development. </a:t>
            </a:r>
            <a:endParaRPr lang="en-US" sz="1350" dirty="0"/>
          </a:p>
        </p:txBody>
      </p:sp>
      <p:sp>
        <p:nvSpPr>
          <p:cNvPr id="6" name="Text 3"/>
          <p:cNvSpPr/>
          <p:nvPr/>
        </p:nvSpPr>
        <p:spPr>
          <a:xfrm>
            <a:off x="609600" y="1962150"/>
            <a:ext cx="83820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Hüseyin focused on technology research, data preparation, and contributed to the user interface. </a:t>
            </a:r>
            <a:endParaRPr lang="en-US" sz="1350" dirty="0"/>
          </a:p>
        </p:txBody>
      </p:sp>
      <p:sp>
        <p:nvSpPr>
          <p:cNvPr id="7" name="Text 4"/>
          <p:cNvSpPr/>
          <p:nvPr/>
        </p:nvSpPr>
        <p:spPr>
          <a:xfrm>
            <a:off x="609600" y="2400300"/>
            <a:ext cx="83820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Nurşeyda was responsible for designing and implementing the main frontend. </a:t>
            </a:r>
            <a:endParaRPr lang="en-US" sz="1350" dirty="0"/>
          </a:p>
        </p:txBody>
      </p:sp>
      <p:sp>
        <p:nvSpPr>
          <p:cNvPr id="8" name="Text 5"/>
          <p:cNvSpPr/>
          <p:nvPr/>
        </p:nvSpPr>
        <p:spPr>
          <a:xfrm>
            <a:off x="609600" y="2838450"/>
            <a:ext cx="83820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Onur supported the team with data cleaning and presentation tasks.</a:t>
            </a:r>
            <a:endParaRPr lang="en-US" sz="1350" dirty="0"/>
          </a:p>
        </p:txBody>
      </p:sp>
      <p:sp>
        <p:nvSpPr>
          <p:cNvPr id="9" name="Text 6"/>
          <p:cNvSpPr/>
          <p:nvPr/>
        </p:nvSpPr>
        <p:spPr>
          <a:xfrm>
            <a:off x="609600" y="3276600"/>
            <a:ext cx="83820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İdil assisted in frontend development and conducted social context research.</a:t>
            </a:r>
            <a:endParaRPr lang="en-US" sz="1350" dirty="0"/>
          </a:p>
        </p:txBody>
      </p:sp>
      <p:sp>
        <p:nvSpPr>
          <p:cNvPr id="10" name="Text 7"/>
          <p:cNvSpPr/>
          <p:nvPr/>
        </p:nvSpPr>
        <p:spPr>
          <a:xfrm>
            <a:off x="609600" y="3714750"/>
            <a:ext cx="8382000" cy="238125"/>
          </a:xfrm>
          <a:prstGeom prst="rect">
            <a:avLst/>
          </a:prstGeom>
          <a:noFill/>
          <a:ln/>
        </p:spPr>
        <p:txBody>
          <a:bodyPr wrap="square" rtlCol="0" anchor="ctr"/>
          <a:lstStyle/>
          <a:p>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Afnan contributed to visual design and helped with dataset collection.</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295525" y="514350"/>
            <a:ext cx="4619625" cy="41767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1049582" y="1057825"/>
            <a:ext cx="7106017" cy="30505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928813" y="938213"/>
            <a:ext cx="5353050" cy="3829050"/>
          </a:xfrm>
          <a:prstGeom prst="rect">
            <a:avLst/>
          </a:prstGeom>
        </p:spPr>
      </p:pic>
      <p:sp>
        <p:nvSpPr>
          <p:cNvPr id="3" name="Text 0"/>
          <p:cNvSpPr/>
          <p:nvPr/>
        </p:nvSpPr>
        <p:spPr>
          <a:xfrm>
            <a:off x="609600" y="452438"/>
            <a:ext cx="3262313"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Estimated vs Actual Effort</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85775" y="1009650"/>
            <a:ext cx="8048625" cy="3119438"/>
          </a:xfrm>
          <a:prstGeom prst="rect">
            <a:avLst/>
          </a:prstGeom>
        </p:spPr>
      </p:pic>
      <p:sp>
        <p:nvSpPr>
          <p:cNvPr id="3" name="Text 0"/>
          <p:cNvSpPr/>
          <p:nvPr/>
        </p:nvSpPr>
        <p:spPr>
          <a:xfrm>
            <a:off x="609600" y="609600"/>
            <a:ext cx="1128713" cy="276225"/>
          </a:xfrm>
          <a:prstGeom prst="rect">
            <a:avLst/>
          </a:prstGeom>
          <a:noFill/>
          <a:ln/>
        </p:spPr>
        <p:txBody>
          <a:bodyPr wrap="square" rtlCol="0" anchor="ctr"/>
          <a:lstStyle/>
          <a:p>
            <a:pPr algn="l" indent="0" marL="0">
              <a:lnSpc>
                <a:spcPts val="2160"/>
              </a:lnSpc>
              <a:buNone/>
            </a:pPr>
            <a:r>
              <a:rPr lang="en-US" sz="1800" b="1" spc="-36" kern="0" dirty="0">
                <a:solidFill>
                  <a:srgbClr val="000000">
                    <a:alpha val="99000"/>
                  </a:srgbClr>
                </a:solidFill>
                <a:latin typeface="Inter" pitchFamily="34" charset="0"/>
                <a:ea typeface="Inter" pitchFamily="34" charset="-122"/>
                <a:cs typeface="Inter" pitchFamily="34" charset="-120"/>
              </a:rPr>
              <a:t>Trello:</a:t>
            </a:r>
            <a:endParaRPr lang="en-US" sz="1800" dirty="0"/>
          </a:p>
        </p:txBody>
      </p:sp>
      <p:sp>
        <p:nvSpPr>
          <p:cNvPr id="4" name="Text 1"/>
          <p:cNvSpPr/>
          <p:nvPr/>
        </p:nvSpPr>
        <p:spPr>
          <a:xfrm>
            <a:off x="4224338" y="766763"/>
            <a:ext cx="4767263" cy="238125"/>
          </a:xfrm>
          <a:prstGeom prst="rect">
            <a:avLst/>
          </a:prstGeom>
          <a:noFill/>
          <a:ln/>
        </p:spPr>
        <p:txBody>
          <a:bodyPr wrap="square" rtlCol="0" anchor="ctr"/>
          <a:lstStyle/>
          <a:p>
            <a:pPr algn="l" indent="0" marL="0">
              <a:lnSpc>
                <a:spcPts val="1890"/>
              </a:lnSpc>
              <a:buNone/>
            </a:pPr>
            <a:r>
              <a:rPr lang="en-US" sz="1350" b="1" spc="-13" kern="0" dirty="0">
                <a:solidFill>
                  <a:srgbClr val="000000">
                    <a:alpha val="99000"/>
                  </a:srgbClr>
                </a:solidFill>
                <a:latin typeface="Inter" pitchFamily="34" charset="0"/>
                <a:ea typeface="Inter" pitchFamily="34" charset="-122"/>
                <a:cs typeface="Inter" pitchFamily="34" charset="-120"/>
              </a:rPr>
              <a:t>https://trello.com/b/xmd1LbLC/se403-team-project</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2025-05-11T02:29:28Z</dcterms:created>
  <dcterms:modified xsi:type="dcterms:W3CDTF">2025-05-11T02:29:28Z</dcterms:modified>
</cp:coreProperties>
</file>